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可画甜心体" panose="02020500000000000000" charset="-122"/>
      <p:regular r:id="rId10"/>
    </p:embeddedFont>
    <p:embeddedFont>
      <p:font typeface="微軟正黑體" panose="020B0604030504040204" pitchFamily="34" charset="-120"/>
      <p:regular r:id="rId11"/>
      <p:bold r:id="rId12"/>
    </p:embeddedFont>
    <p:embeddedFont>
      <p:font typeface="Arcade Gamer" panose="02020500000000000000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ress Start 2P" panose="020205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4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4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17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4.sv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3137" y="6164811"/>
            <a:ext cx="2163004" cy="2333787"/>
          </a:xfrm>
          <a:custGeom>
            <a:avLst/>
            <a:gdLst/>
            <a:ahLst/>
            <a:cxnLst/>
            <a:rect l="l" t="t" r="r" b="b"/>
            <a:pathLst>
              <a:path w="2163004" h="2333787">
                <a:moveTo>
                  <a:pt x="0" y="0"/>
                </a:moveTo>
                <a:lnTo>
                  <a:pt x="2163004" y="0"/>
                </a:lnTo>
                <a:lnTo>
                  <a:pt x="2163004" y="2333787"/>
                </a:lnTo>
                <a:lnTo>
                  <a:pt x="0" y="233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76448" y="2208605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0" y="0"/>
                </a:lnTo>
                <a:lnTo>
                  <a:pt x="2980460" y="839949"/>
                </a:lnTo>
                <a:lnTo>
                  <a:pt x="0" y="839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02873" y="83938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3" y="0"/>
                </a:lnTo>
                <a:lnTo>
                  <a:pt x="7195413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9017" y="8519989"/>
            <a:ext cx="7291391" cy="426936"/>
          </a:xfrm>
          <a:custGeom>
            <a:avLst/>
            <a:gdLst/>
            <a:ahLst/>
            <a:cxnLst/>
            <a:rect l="l" t="t" r="r" b="b"/>
            <a:pathLst>
              <a:path w="7291391" h="426936">
                <a:moveTo>
                  <a:pt x="0" y="0"/>
                </a:moveTo>
                <a:lnTo>
                  <a:pt x="7291390" y="0"/>
                </a:lnTo>
                <a:lnTo>
                  <a:pt x="7291390" y="426936"/>
                </a:lnTo>
                <a:lnTo>
                  <a:pt x="0" y="426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6" t="-20627" b="-1379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83622" y="841778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2" y="0"/>
                </a:lnTo>
                <a:lnTo>
                  <a:pt x="7195412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49396" y="3193631"/>
            <a:ext cx="10947018" cy="285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31"/>
              </a:lnSpc>
            </a:pPr>
            <a:r>
              <a:rPr lang="en-US" sz="10709" dirty="0" err="1">
                <a:solidFill>
                  <a:srgbClr val="535454"/>
                </a:solidFill>
                <a:latin typeface="可画甜心体" panose="02020500000000000000" charset="-122"/>
                <a:ea typeface="可画甜心体" panose="02020500000000000000" charset="-122"/>
                <a:cs typeface="Press Start 2P"/>
                <a:sym typeface="Press Start 2P"/>
              </a:rPr>
              <a:t>飛瑞租車網站專題</a:t>
            </a:r>
            <a:endParaRPr lang="en-US" sz="10709" dirty="0">
              <a:solidFill>
                <a:srgbClr val="535454"/>
              </a:solidFill>
              <a:latin typeface="可画甜心体" panose="02020500000000000000" charset="-122"/>
              <a:ea typeface="可画甜心体" panose="02020500000000000000" charset="-122"/>
              <a:cs typeface="Press Start 2P"/>
              <a:sym typeface="Press Start 2P"/>
            </a:endParaRPr>
          </a:p>
          <a:p>
            <a:pPr algn="ctr">
              <a:lnSpc>
                <a:spcPts val="11031"/>
              </a:lnSpc>
            </a:pPr>
            <a:endParaRPr lang="en-US" sz="10709" dirty="0">
              <a:solidFill>
                <a:srgbClr val="535454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135560" y="5973721"/>
            <a:ext cx="1109468" cy="2524877"/>
          </a:xfrm>
          <a:custGeom>
            <a:avLst/>
            <a:gdLst/>
            <a:ahLst/>
            <a:cxnLst/>
            <a:rect l="l" t="t" r="r" b="b"/>
            <a:pathLst>
              <a:path w="1109468" h="2524877">
                <a:moveTo>
                  <a:pt x="0" y="0"/>
                </a:moveTo>
                <a:lnTo>
                  <a:pt x="1109468" y="0"/>
                </a:lnTo>
                <a:lnTo>
                  <a:pt x="1109468" y="2524877"/>
                </a:lnTo>
                <a:lnTo>
                  <a:pt x="0" y="2524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28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78839" y="4303552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99197" y="7996849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1" y="0"/>
                </a:lnTo>
                <a:lnTo>
                  <a:pt x="1178951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1803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7" y="0"/>
                </a:lnTo>
                <a:lnTo>
                  <a:pt x="7347797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40366" y="5209009"/>
            <a:ext cx="2965078" cy="77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4"/>
              </a:lnSpc>
            </a:pPr>
            <a:r>
              <a:rPr lang="en-US" sz="5121" spc="2268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黃雨翔</a:t>
            </a:r>
            <a:endParaRPr lang="en-US" sz="5121" spc="2268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cade Gamer"/>
              <a:sym typeface="Arcade Gamer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219856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6" y="0"/>
                </a:lnTo>
                <a:lnTo>
                  <a:pt x="7347796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567652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7" y="0"/>
                </a:lnTo>
                <a:lnTo>
                  <a:pt x="7347797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838493" y="7513336"/>
            <a:ext cx="457922" cy="1042117"/>
          </a:xfrm>
          <a:custGeom>
            <a:avLst/>
            <a:gdLst/>
            <a:ahLst/>
            <a:cxnLst/>
            <a:rect l="l" t="t" r="r" b="b"/>
            <a:pathLst>
              <a:path w="457922" h="1042117">
                <a:moveTo>
                  <a:pt x="0" y="0"/>
                </a:moveTo>
                <a:lnTo>
                  <a:pt x="457922" y="0"/>
                </a:lnTo>
                <a:lnTo>
                  <a:pt x="457922" y="1042117"/>
                </a:lnTo>
                <a:lnTo>
                  <a:pt x="0" y="1042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28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6186202"/>
            <a:ext cx="2163004" cy="2333787"/>
          </a:xfrm>
          <a:custGeom>
            <a:avLst/>
            <a:gdLst/>
            <a:ahLst/>
            <a:cxnLst/>
            <a:rect l="l" t="t" r="r" b="b"/>
            <a:pathLst>
              <a:path w="2163004" h="2333787">
                <a:moveTo>
                  <a:pt x="0" y="0"/>
                </a:moveTo>
                <a:lnTo>
                  <a:pt x="2163004" y="0"/>
                </a:lnTo>
                <a:lnTo>
                  <a:pt x="2163004" y="2333787"/>
                </a:lnTo>
                <a:lnTo>
                  <a:pt x="0" y="233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1142314" y="3066930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02873" y="83938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3" y="0"/>
                </a:lnTo>
                <a:lnTo>
                  <a:pt x="7195413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9017" y="8519989"/>
            <a:ext cx="7291391" cy="426936"/>
          </a:xfrm>
          <a:custGeom>
            <a:avLst/>
            <a:gdLst/>
            <a:ahLst/>
            <a:cxnLst/>
            <a:rect l="l" t="t" r="r" b="b"/>
            <a:pathLst>
              <a:path w="7291391" h="426936">
                <a:moveTo>
                  <a:pt x="0" y="0"/>
                </a:moveTo>
                <a:lnTo>
                  <a:pt x="7291390" y="0"/>
                </a:lnTo>
                <a:lnTo>
                  <a:pt x="7291390" y="426936"/>
                </a:lnTo>
                <a:lnTo>
                  <a:pt x="0" y="426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6" t="-20627" b="-1379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90294" y="84319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2" y="0"/>
                </a:lnTo>
                <a:lnTo>
                  <a:pt x="7195412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18841" y="6090657"/>
            <a:ext cx="1109468" cy="2524877"/>
          </a:xfrm>
          <a:custGeom>
            <a:avLst/>
            <a:gdLst/>
            <a:ahLst/>
            <a:cxnLst/>
            <a:rect l="l" t="t" r="r" b="b"/>
            <a:pathLst>
              <a:path w="1109468" h="2524877">
                <a:moveTo>
                  <a:pt x="0" y="0"/>
                </a:moveTo>
                <a:lnTo>
                  <a:pt x="1109468" y="0"/>
                </a:lnTo>
                <a:lnTo>
                  <a:pt x="1109468" y="2524877"/>
                </a:lnTo>
                <a:lnTo>
                  <a:pt x="0" y="2524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32317" y="1920736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99197" y="7996849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1" y="0"/>
                </a:lnTo>
                <a:lnTo>
                  <a:pt x="1178951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1803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7" y="0"/>
                </a:lnTo>
                <a:lnTo>
                  <a:pt x="7347797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219856" y="8078196"/>
            <a:ext cx="6490116" cy="344202"/>
          </a:xfrm>
          <a:custGeom>
            <a:avLst/>
            <a:gdLst/>
            <a:ahLst/>
            <a:cxnLst/>
            <a:rect l="l" t="t" r="r" b="b"/>
            <a:pathLst>
              <a:path w="6490116" h="344202">
                <a:moveTo>
                  <a:pt x="0" y="0"/>
                </a:moveTo>
                <a:lnTo>
                  <a:pt x="6490115" y="0"/>
                </a:lnTo>
                <a:lnTo>
                  <a:pt x="6490115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924" r="-1953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567652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7" y="0"/>
                </a:lnTo>
                <a:lnTo>
                  <a:pt x="7347797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04816" y="4513284"/>
            <a:ext cx="3982863" cy="1817067"/>
          </a:xfrm>
          <a:custGeom>
            <a:avLst/>
            <a:gdLst/>
            <a:ahLst/>
            <a:cxnLst/>
            <a:rect l="l" t="t" r="r" b="b"/>
            <a:pathLst>
              <a:path w="3982863" h="1817067">
                <a:moveTo>
                  <a:pt x="0" y="0"/>
                </a:moveTo>
                <a:lnTo>
                  <a:pt x="3982863" y="0"/>
                </a:lnTo>
                <a:lnTo>
                  <a:pt x="3982863" y="1817066"/>
                </a:lnTo>
                <a:lnTo>
                  <a:pt x="0" y="18170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122775" y="1359740"/>
            <a:ext cx="956897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8"/>
              </a:lnSpc>
            </a:pPr>
            <a:r>
              <a:rPr lang="en-US" sz="5070" dirty="0" err="1">
                <a:solidFill>
                  <a:srgbClr val="535454"/>
                </a:solidFill>
                <a:latin typeface="可画甜心体" panose="02020500000000000000" charset="-122"/>
                <a:ea typeface="可画甜心体" panose="02020500000000000000" charset="-122"/>
                <a:cs typeface="Press Start 2P"/>
                <a:sym typeface="Press Start 2P"/>
              </a:rPr>
              <a:t>動機</a:t>
            </a:r>
            <a:r>
              <a:rPr lang="en-US" sz="5464" dirty="0">
                <a:solidFill>
                  <a:srgbClr val="535454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5012" y="2113909"/>
            <a:ext cx="6364502" cy="73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4347" spc="213" dirty="0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(MOTIVATION)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52416" y="5267181"/>
            <a:ext cx="4085790" cy="391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700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本身對汽車有興趣</a:t>
            </a:r>
          </a:p>
        </p:txBody>
      </p:sp>
      <p:sp>
        <p:nvSpPr>
          <p:cNvPr id="17" name="Freeform 17"/>
          <p:cNvSpPr/>
          <p:nvPr/>
        </p:nvSpPr>
        <p:spPr>
          <a:xfrm>
            <a:off x="7100181" y="4513284"/>
            <a:ext cx="3982863" cy="1817067"/>
          </a:xfrm>
          <a:custGeom>
            <a:avLst/>
            <a:gdLst/>
            <a:ahLst/>
            <a:cxnLst/>
            <a:rect l="l" t="t" r="r" b="b"/>
            <a:pathLst>
              <a:path w="3982863" h="1817067">
                <a:moveTo>
                  <a:pt x="0" y="0"/>
                </a:moveTo>
                <a:lnTo>
                  <a:pt x="3982863" y="0"/>
                </a:lnTo>
                <a:lnTo>
                  <a:pt x="3982863" y="1817066"/>
                </a:lnTo>
                <a:lnTo>
                  <a:pt x="0" y="18170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428029" y="5059318"/>
            <a:ext cx="3327168" cy="74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700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想學習及製作互動多一點的網站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700321" y="4513284"/>
            <a:ext cx="3982863" cy="1817067"/>
          </a:xfrm>
          <a:custGeom>
            <a:avLst/>
            <a:gdLst/>
            <a:ahLst/>
            <a:cxnLst/>
            <a:rect l="l" t="t" r="r" b="b"/>
            <a:pathLst>
              <a:path w="3982863" h="1817067">
                <a:moveTo>
                  <a:pt x="0" y="0"/>
                </a:moveTo>
                <a:lnTo>
                  <a:pt x="3982863" y="0"/>
                </a:lnTo>
                <a:lnTo>
                  <a:pt x="3982863" y="1817066"/>
                </a:lnTo>
                <a:lnTo>
                  <a:pt x="0" y="18170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648857" y="5059318"/>
            <a:ext cx="4085790" cy="74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</a:pPr>
            <a:r>
              <a:rPr lang="en-US" sz="2700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結合之後決定主題:</a:t>
            </a:r>
          </a:p>
          <a:p>
            <a:pPr algn="ctr">
              <a:lnSpc>
                <a:spcPts val="2782"/>
              </a:lnSpc>
              <a:spcBef>
                <a:spcPct val="0"/>
              </a:spcBef>
            </a:pPr>
            <a:r>
              <a:rPr lang="en-US" sz="2700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租車網站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555696" y="7968274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1" y="0"/>
                </a:lnTo>
                <a:lnTo>
                  <a:pt x="1178951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18033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21768" y="6186202"/>
            <a:ext cx="2163004" cy="2333787"/>
          </a:xfrm>
          <a:custGeom>
            <a:avLst/>
            <a:gdLst/>
            <a:ahLst/>
            <a:cxnLst/>
            <a:rect l="l" t="t" r="r" b="b"/>
            <a:pathLst>
              <a:path w="2163004" h="2333787">
                <a:moveTo>
                  <a:pt x="0" y="0"/>
                </a:moveTo>
                <a:lnTo>
                  <a:pt x="2163004" y="0"/>
                </a:lnTo>
                <a:lnTo>
                  <a:pt x="2163004" y="2333787"/>
                </a:lnTo>
                <a:lnTo>
                  <a:pt x="0" y="233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20119" y="1364858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02873" y="83938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3" y="0"/>
                </a:lnTo>
                <a:lnTo>
                  <a:pt x="7195413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9017" y="8519989"/>
            <a:ext cx="7291391" cy="426936"/>
          </a:xfrm>
          <a:custGeom>
            <a:avLst/>
            <a:gdLst/>
            <a:ahLst/>
            <a:cxnLst/>
            <a:rect l="l" t="t" r="r" b="b"/>
            <a:pathLst>
              <a:path w="7291391" h="426936">
                <a:moveTo>
                  <a:pt x="0" y="0"/>
                </a:moveTo>
                <a:lnTo>
                  <a:pt x="7291390" y="0"/>
                </a:lnTo>
                <a:lnTo>
                  <a:pt x="7291390" y="426936"/>
                </a:lnTo>
                <a:lnTo>
                  <a:pt x="0" y="426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6" t="-20627" b="-1379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90294" y="84319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2" y="0"/>
                </a:lnTo>
                <a:lnTo>
                  <a:pt x="7195412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1713" y="5907046"/>
            <a:ext cx="1109468" cy="2524877"/>
          </a:xfrm>
          <a:custGeom>
            <a:avLst/>
            <a:gdLst/>
            <a:ahLst/>
            <a:cxnLst/>
            <a:rect l="l" t="t" r="r" b="b"/>
            <a:pathLst>
              <a:path w="1109468" h="2524877">
                <a:moveTo>
                  <a:pt x="0" y="0"/>
                </a:moveTo>
                <a:lnTo>
                  <a:pt x="1109469" y="0"/>
                </a:lnTo>
                <a:lnTo>
                  <a:pt x="1109469" y="2524877"/>
                </a:lnTo>
                <a:lnTo>
                  <a:pt x="0" y="2524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2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79017" y="2929773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0" y="0"/>
                </a:lnTo>
                <a:lnTo>
                  <a:pt x="2980460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99197" y="7996849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1" y="0"/>
                </a:lnTo>
                <a:lnTo>
                  <a:pt x="1178951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1803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7" y="0"/>
                </a:lnTo>
                <a:lnTo>
                  <a:pt x="7347797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219856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6" y="0"/>
                </a:lnTo>
                <a:lnTo>
                  <a:pt x="7347796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567652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7" y="0"/>
                </a:lnTo>
                <a:lnTo>
                  <a:pt x="7347797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16907" y="7081419"/>
            <a:ext cx="593432" cy="1350504"/>
          </a:xfrm>
          <a:custGeom>
            <a:avLst/>
            <a:gdLst/>
            <a:ahLst/>
            <a:cxnLst/>
            <a:rect l="l" t="t" r="r" b="b"/>
            <a:pathLst>
              <a:path w="593432" h="1350504">
                <a:moveTo>
                  <a:pt x="0" y="0"/>
                </a:moveTo>
                <a:lnTo>
                  <a:pt x="593431" y="0"/>
                </a:lnTo>
                <a:lnTo>
                  <a:pt x="593431" y="1350504"/>
                </a:lnTo>
                <a:lnTo>
                  <a:pt x="0" y="1350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28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103270" y="1379145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08038" y="1104900"/>
            <a:ext cx="967192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5"/>
              </a:lnSpc>
            </a:pPr>
            <a:r>
              <a:rPr lang="en-US" sz="5072" dirty="0" err="1">
                <a:solidFill>
                  <a:srgbClr val="535454"/>
                </a:solidFill>
                <a:latin typeface="可画甜心体" panose="02020500000000000000" charset="-122"/>
                <a:ea typeface="可画甜心体" panose="02020500000000000000" charset="-122"/>
                <a:cs typeface="Press Start 2P"/>
                <a:sym typeface="Press Start 2P"/>
              </a:rPr>
              <a:t>使用工具</a:t>
            </a:r>
            <a:r>
              <a:rPr lang="en-US" sz="5072" dirty="0">
                <a:solidFill>
                  <a:srgbClr val="535454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0414" y="1892418"/>
            <a:ext cx="9939548" cy="65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9"/>
              </a:lnSpc>
              <a:spcBef>
                <a:spcPct val="0"/>
              </a:spcBef>
            </a:pPr>
            <a:r>
              <a:rPr lang="en-US" sz="4523" dirty="0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(TOOLS &amp; TECHNOLOGIES)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66678" y="3201583"/>
            <a:ext cx="5140174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前端核心技術</a:t>
            </a:r>
            <a:r>
              <a:rPr lang="en-US" sz="2400" b="1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：</a:t>
            </a:r>
          </a:p>
          <a:p>
            <a:pPr>
              <a:spcBef>
                <a:spcPct val="0"/>
              </a:spcBef>
            </a:pPr>
            <a:endParaRPr lang="en-US" sz="24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cade Gamer"/>
              <a:sym typeface="Arcade Gamer"/>
            </a:endParaRPr>
          </a:p>
          <a:p>
            <a:pPr marL="577342" lvl="1" indent="-288671">
              <a:buFont typeface="Arial"/>
              <a:buChar char="•"/>
            </a:pP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HTML：建構語意化網頁結構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。</a:t>
            </a:r>
          </a:p>
          <a:p>
            <a:endParaRPr lang="en-US" sz="24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cade Gamer"/>
              <a:sym typeface="Arcade Gamer"/>
            </a:endParaRPr>
          </a:p>
          <a:p>
            <a:pPr marL="577342" lvl="1" indent="-288671">
              <a:buFont typeface="Arial"/>
              <a:buChar char="•"/>
            </a:pP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CSS：運用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 FLEXBOX &amp; GRID </a:t>
            </a: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排版、CSS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 VARIABLES (</a:t>
            </a: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變數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) </a:t>
            </a: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管理品牌色系、MEDIA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 QUERIES </a:t>
            </a: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實作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 RWD </a:t>
            </a: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響應式設計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。</a:t>
            </a:r>
          </a:p>
          <a:p>
            <a:endParaRPr lang="en-US" sz="24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cade Gamer"/>
              <a:sym typeface="Arcade Gamer"/>
            </a:endParaRPr>
          </a:p>
          <a:p>
            <a:pPr marL="577342" lvl="1" indent="-288671">
              <a:buFont typeface="Arial"/>
              <a:buChar char="•"/>
            </a:pP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JAVASCRIPT(ES6+)：</a:t>
            </a: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處理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 DOM </a:t>
            </a: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操作、事件監聽、表單驗證與複雜計價邏輯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29025" y="3201583"/>
            <a:ext cx="5140174" cy="442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外部套件與資源</a:t>
            </a:r>
            <a:r>
              <a:rPr lang="en-US" sz="2400" b="1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：</a:t>
            </a:r>
          </a:p>
          <a:p>
            <a:pPr>
              <a:spcBef>
                <a:spcPct val="0"/>
              </a:spcBef>
            </a:pPr>
            <a:endParaRPr lang="en-US" sz="24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cade Gamer"/>
              <a:sym typeface="Arcade Gamer"/>
            </a:endParaRPr>
          </a:p>
          <a:p>
            <a:pPr marL="577342" lvl="1" indent="-288671"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FLATPICKR：輕量級且美觀的日期選擇器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 (</a:t>
            </a: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用於取還車時間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)。</a:t>
            </a:r>
          </a:p>
          <a:p>
            <a:pPr marL="577342" lvl="1" indent="-288671">
              <a:spcBef>
                <a:spcPct val="0"/>
              </a:spcBef>
              <a:buFont typeface="Arial"/>
              <a:buChar char="•"/>
            </a:pPr>
            <a:endParaRPr lang="en-US" sz="24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cade Gamer"/>
              <a:sym typeface="Arcade Gamer"/>
            </a:endParaRPr>
          </a:p>
          <a:p>
            <a:pPr marL="577342" lvl="1" indent="-288671"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FONTAWESOME 6：提供全站統一風格的圖標 (ICONS)。</a:t>
            </a:r>
          </a:p>
          <a:p>
            <a:pPr marL="577342" lvl="1" indent="-288671">
              <a:spcBef>
                <a:spcPct val="0"/>
              </a:spcBef>
              <a:buFont typeface="Arial"/>
              <a:buChar char="•"/>
            </a:pPr>
            <a:endParaRPr lang="en-US" sz="24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cade Gamer"/>
              <a:sym typeface="Arcade Gamer"/>
            </a:endParaRPr>
          </a:p>
          <a:p>
            <a:pPr marL="577342" lvl="1" indent="-288671"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GOOGLE </a:t>
            </a: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FONTS：引入特色字體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 (GREAT VIBES, PACIFICO) </a:t>
            </a:r>
            <a:r>
              <a:rPr lang="en-US" sz="24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提升品牌質感</a:t>
            </a:r>
            <a:r>
              <a:rPr lang="en-US" sz="24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ade Gamer"/>
                <a:sym typeface="Arcade Gamer"/>
              </a:rPr>
              <a:t>。</a:t>
            </a:r>
          </a:p>
          <a:p>
            <a:pPr algn="ctr">
              <a:lnSpc>
                <a:spcPts val="2754"/>
              </a:lnSpc>
              <a:spcBef>
                <a:spcPct val="0"/>
              </a:spcBef>
            </a:pPr>
            <a:endParaRPr lang="en-US" sz="2400" dirty="0">
              <a:solidFill>
                <a:srgbClr val="535454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sp>
        <p:nvSpPr>
          <p:cNvPr id="20" name="語音泡泡: 橢圓形 19">
            <a:extLst>
              <a:ext uri="{FF2B5EF4-FFF2-40B4-BE49-F238E27FC236}">
                <a16:creationId xmlns:a16="http://schemas.microsoft.com/office/drawing/2014/main" id="{FD94DB8D-CD10-468B-B8A0-FC61BA413861}"/>
              </a:ext>
            </a:extLst>
          </p:cNvPr>
          <p:cNvSpPr/>
          <p:nvPr/>
        </p:nvSpPr>
        <p:spPr>
          <a:xfrm>
            <a:off x="15103270" y="4152900"/>
            <a:ext cx="2498930" cy="1754146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751427-3FA9-48C4-98F9-A383FD4FD692}"/>
              </a:ext>
            </a:extLst>
          </p:cNvPr>
          <p:cNvSpPr txBox="1"/>
          <p:nvPr/>
        </p:nvSpPr>
        <p:spPr>
          <a:xfrm>
            <a:off x="15240000" y="4838700"/>
            <a:ext cx="2422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比例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50:50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6743" y="6424667"/>
            <a:ext cx="2163004" cy="2333787"/>
          </a:xfrm>
          <a:custGeom>
            <a:avLst/>
            <a:gdLst/>
            <a:ahLst/>
            <a:cxnLst/>
            <a:rect l="l" t="t" r="r" b="b"/>
            <a:pathLst>
              <a:path w="2163004" h="2333787">
                <a:moveTo>
                  <a:pt x="0" y="0"/>
                </a:moveTo>
                <a:lnTo>
                  <a:pt x="2163004" y="0"/>
                </a:lnTo>
                <a:lnTo>
                  <a:pt x="2163004" y="2333787"/>
                </a:lnTo>
                <a:lnTo>
                  <a:pt x="0" y="233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2873" y="8740874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3" y="0"/>
                </a:lnTo>
                <a:lnTo>
                  <a:pt x="7195413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9017" y="8867040"/>
            <a:ext cx="7291391" cy="426936"/>
          </a:xfrm>
          <a:custGeom>
            <a:avLst/>
            <a:gdLst/>
            <a:ahLst/>
            <a:cxnLst/>
            <a:rect l="l" t="t" r="r" b="b"/>
            <a:pathLst>
              <a:path w="7291391" h="426936">
                <a:moveTo>
                  <a:pt x="0" y="0"/>
                </a:moveTo>
                <a:lnTo>
                  <a:pt x="7291390" y="0"/>
                </a:lnTo>
                <a:lnTo>
                  <a:pt x="7291390" y="426936"/>
                </a:lnTo>
                <a:lnTo>
                  <a:pt x="0" y="426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26" t="-20627" b="-13794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90294" y="8778974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2" y="0"/>
                </a:lnTo>
                <a:lnTo>
                  <a:pt x="7195412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0732" y="6210300"/>
            <a:ext cx="1109468" cy="2524877"/>
          </a:xfrm>
          <a:custGeom>
            <a:avLst/>
            <a:gdLst/>
            <a:ahLst/>
            <a:cxnLst/>
            <a:rect l="l" t="t" r="r" b="b"/>
            <a:pathLst>
              <a:path w="1109468" h="2524877">
                <a:moveTo>
                  <a:pt x="0" y="0"/>
                </a:moveTo>
                <a:lnTo>
                  <a:pt x="1109469" y="0"/>
                </a:lnTo>
                <a:lnTo>
                  <a:pt x="1109469" y="2524877"/>
                </a:lnTo>
                <a:lnTo>
                  <a:pt x="0" y="25248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7" name="Freeform 7"/>
          <p:cNvSpPr/>
          <p:nvPr/>
        </p:nvSpPr>
        <p:spPr>
          <a:xfrm>
            <a:off x="864887" y="1028700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99197" y="8343900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1" y="0"/>
                </a:lnTo>
                <a:lnTo>
                  <a:pt x="1178951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1803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8425247"/>
            <a:ext cx="6432834" cy="344202"/>
          </a:xfrm>
          <a:custGeom>
            <a:avLst/>
            <a:gdLst/>
            <a:ahLst/>
            <a:cxnLst/>
            <a:rect l="l" t="t" r="r" b="b"/>
            <a:pathLst>
              <a:path w="6432834" h="344202">
                <a:moveTo>
                  <a:pt x="0" y="0"/>
                </a:moveTo>
                <a:lnTo>
                  <a:pt x="6432834" y="0"/>
                </a:lnTo>
                <a:lnTo>
                  <a:pt x="6432834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932" r="-2060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19856" y="8425247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6" y="0"/>
                </a:lnTo>
                <a:lnTo>
                  <a:pt x="7347796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567652" y="8425247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7" y="0"/>
                </a:lnTo>
                <a:lnTo>
                  <a:pt x="7347797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79618" y="7391151"/>
            <a:ext cx="593432" cy="1350504"/>
          </a:xfrm>
          <a:custGeom>
            <a:avLst/>
            <a:gdLst/>
            <a:ahLst/>
            <a:cxnLst/>
            <a:rect l="l" t="t" r="r" b="b"/>
            <a:pathLst>
              <a:path w="593432" h="1350504">
                <a:moveTo>
                  <a:pt x="0" y="0"/>
                </a:moveTo>
                <a:lnTo>
                  <a:pt x="593432" y="0"/>
                </a:lnTo>
                <a:lnTo>
                  <a:pt x="593432" y="1350505"/>
                </a:lnTo>
                <a:lnTo>
                  <a:pt x="0" y="1350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278839" y="2362167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478118" y="342900"/>
            <a:ext cx="6319590" cy="1996888"/>
          </a:xfrm>
          <a:custGeom>
            <a:avLst/>
            <a:gdLst/>
            <a:ahLst/>
            <a:cxnLst/>
            <a:rect l="l" t="t" r="r" b="b"/>
            <a:pathLst>
              <a:path w="6319590" h="2883131">
                <a:moveTo>
                  <a:pt x="0" y="0"/>
                </a:moveTo>
                <a:lnTo>
                  <a:pt x="6319589" y="0"/>
                </a:lnTo>
                <a:lnTo>
                  <a:pt x="6319589" y="2883130"/>
                </a:lnTo>
                <a:lnTo>
                  <a:pt x="0" y="2883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79772" y="1020578"/>
            <a:ext cx="671628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5070" dirty="0" err="1">
                <a:solidFill>
                  <a:srgbClr val="000000"/>
                </a:solidFill>
                <a:latin typeface="可画甜心体" panose="02020500000000000000" charset="-122"/>
                <a:ea typeface="可画甜心体" panose="02020500000000000000" charset="-122"/>
                <a:cs typeface="Arcade Gamer"/>
                <a:sym typeface="Arcade Gamer"/>
              </a:rPr>
              <a:t>主要功能</a:t>
            </a:r>
            <a:endParaRPr lang="en-US" sz="5070" dirty="0">
              <a:solidFill>
                <a:srgbClr val="000000"/>
              </a:solidFill>
              <a:latin typeface="可画甜心体" panose="02020500000000000000" charset="-122"/>
              <a:ea typeface="可画甜心体" panose="02020500000000000000" charset="-122"/>
              <a:cs typeface="Arcade Gamer"/>
              <a:sym typeface="Arcade Gamer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5039881" y="7407949"/>
            <a:ext cx="554734" cy="1262439"/>
          </a:xfrm>
          <a:custGeom>
            <a:avLst/>
            <a:gdLst/>
            <a:ahLst/>
            <a:cxnLst/>
            <a:rect l="l" t="t" r="r" b="b"/>
            <a:pathLst>
              <a:path w="554734" h="1262439">
                <a:moveTo>
                  <a:pt x="0" y="0"/>
                </a:moveTo>
                <a:lnTo>
                  <a:pt x="554734" y="0"/>
                </a:lnTo>
                <a:lnTo>
                  <a:pt x="554734" y="1262439"/>
                </a:lnTo>
                <a:lnTo>
                  <a:pt x="0" y="1262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286238" y="8343900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2" y="0"/>
                </a:lnTo>
                <a:lnTo>
                  <a:pt x="1178952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18033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748709" y="1570459"/>
            <a:ext cx="563845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3"/>
              </a:lnSpc>
              <a:spcBef>
                <a:spcPct val="0"/>
              </a:spcBef>
            </a:pPr>
            <a:r>
              <a:rPr lang="en-US" sz="3391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 (MAIN FUNCTIONS)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68881" y="4000500"/>
            <a:ext cx="5550975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6"/>
              </a:lnSpc>
              <a:spcBef>
                <a:spcPct val="0"/>
              </a:spcBef>
            </a:pPr>
            <a:r>
              <a:rPr lang="en-US" sz="2229" b="1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分類篩選</a:t>
            </a:r>
            <a:endParaRPr lang="en-US" sz="2229" b="1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endParaRPr lang="en-US" sz="2229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r>
              <a:rPr lang="en-US" sz="2229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可依照一般、尊榮、休旅、電動車型進行篩選</a:t>
            </a:r>
            <a:r>
              <a:rPr lang="en-US" sz="2229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。</a:t>
            </a:r>
          </a:p>
          <a:p>
            <a:pPr algn="l">
              <a:lnSpc>
                <a:spcPts val="2296"/>
              </a:lnSpc>
              <a:spcBef>
                <a:spcPct val="0"/>
              </a:spcBef>
            </a:pPr>
            <a:endParaRPr lang="en-US" sz="2229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r>
              <a:rPr lang="en-US" sz="2229" b="1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動態相簿</a:t>
            </a:r>
            <a:endParaRPr lang="en-US" sz="2229" b="1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endParaRPr lang="en-US" sz="2229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r>
              <a:rPr lang="en-US" sz="2229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點擊「賞車」彈出黑底全螢幕視窗，輪播多角度內裝照</a:t>
            </a:r>
            <a:r>
              <a:rPr lang="en-US" sz="2229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37913" y="3966559"/>
            <a:ext cx="6401968" cy="4424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6"/>
              </a:lnSpc>
              <a:spcBef>
                <a:spcPct val="0"/>
              </a:spcBef>
            </a:pPr>
            <a:r>
              <a:rPr lang="en-US" sz="2229" b="1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跨頁傳值</a:t>
            </a:r>
            <a:endParaRPr lang="en-US" sz="2229" b="1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endParaRPr lang="en-US" sz="2229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r>
              <a:rPr lang="en-US" sz="2229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首頁或車款頁選車後，自動透過</a:t>
            </a:r>
            <a:r>
              <a:rPr lang="en-US" sz="2229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 URL </a:t>
            </a:r>
            <a:r>
              <a:rPr lang="en-US" sz="2229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參數帶入車款資訊至預約頁</a:t>
            </a:r>
            <a:r>
              <a:rPr lang="en-US" sz="2229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。</a:t>
            </a:r>
          </a:p>
          <a:p>
            <a:pPr algn="l">
              <a:lnSpc>
                <a:spcPts val="2296"/>
              </a:lnSpc>
              <a:spcBef>
                <a:spcPct val="0"/>
              </a:spcBef>
            </a:pPr>
            <a:endParaRPr lang="en-US" sz="2229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r>
              <a:rPr lang="en-US" sz="2229" b="1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即時試算</a:t>
            </a:r>
            <a:endParaRPr lang="en-US" sz="2229" b="1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endParaRPr lang="en-US" sz="2229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r>
              <a:rPr lang="en-US" sz="2229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連動日期選擇與加購項目（支援按日</a:t>
            </a:r>
            <a:r>
              <a:rPr lang="en-US" sz="2229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/</a:t>
            </a:r>
            <a:r>
              <a:rPr lang="en-US" sz="2229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按次混合計價</a:t>
            </a:r>
            <a:r>
              <a:rPr lang="en-US" sz="2229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），</a:t>
            </a:r>
            <a:r>
              <a:rPr lang="en-US" sz="2229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自動計算總金額</a:t>
            </a:r>
            <a:r>
              <a:rPr lang="en-US" sz="2229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。</a:t>
            </a:r>
          </a:p>
          <a:p>
            <a:pPr algn="l">
              <a:lnSpc>
                <a:spcPts val="2296"/>
              </a:lnSpc>
              <a:spcBef>
                <a:spcPct val="0"/>
              </a:spcBef>
            </a:pPr>
            <a:endParaRPr lang="en-US" sz="2229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r>
              <a:rPr lang="en-US" sz="2229" b="1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防呆機制</a:t>
            </a:r>
            <a:endParaRPr lang="en-US" sz="2229" b="1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endParaRPr lang="en-US" sz="2229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296"/>
              </a:lnSpc>
              <a:spcBef>
                <a:spcPct val="0"/>
              </a:spcBef>
            </a:pPr>
            <a:r>
              <a:rPr lang="en-US" sz="2229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包含身分證格式驗證、日期邏輯限制（還車不可早於取車</a:t>
            </a:r>
            <a:r>
              <a:rPr lang="en-US" sz="2229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）。</a:t>
            </a:r>
          </a:p>
          <a:p>
            <a:pPr algn="l">
              <a:lnSpc>
                <a:spcPts val="2296"/>
              </a:lnSpc>
              <a:spcBef>
                <a:spcPct val="0"/>
              </a:spcBef>
            </a:pPr>
            <a:endParaRPr lang="en-US" sz="2229" dirty="0">
              <a:solidFill>
                <a:srgbClr val="000000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33600" y="3162300"/>
            <a:ext cx="3789462" cy="44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1"/>
              </a:lnSpc>
              <a:spcBef>
                <a:spcPct val="0"/>
              </a:spcBef>
            </a:pPr>
            <a:r>
              <a:rPr lang="en-US" sz="2600" b="1" u="sng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沉浸式車款展示</a:t>
            </a:r>
            <a:r>
              <a:rPr lang="en-US" sz="2600" b="1" u="sng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：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37913" y="3162300"/>
            <a:ext cx="3790928" cy="44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3"/>
              </a:lnSpc>
              <a:spcBef>
                <a:spcPct val="0"/>
              </a:spcBef>
            </a:pPr>
            <a:r>
              <a:rPr lang="en-US" sz="2600" b="1" u="sng" dirty="0" err="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智慧預約購物車</a:t>
            </a:r>
            <a:r>
              <a:rPr lang="en-US" sz="2400" b="1" u="sng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：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59552" y="3862749"/>
            <a:ext cx="2163004" cy="2333787"/>
          </a:xfrm>
          <a:custGeom>
            <a:avLst/>
            <a:gdLst/>
            <a:ahLst/>
            <a:cxnLst/>
            <a:rect l="l" t="t" r="r" b="b"/>
            <a:pathLst>
              <a:path w="2163004" h="2333787">
                <a:moveTo>
                  <a:pt x="0" y="0"/>
                </a:moveTo>
                <a:lnTo>
                  <a:pt x="2163004" y="0"/>
                </a:lnTo>
                <a:lnTo>
                  <a:pt x="2163004" y="2333787"/>
                </a:lnTo>
                <a:lnTo>
                  <a:pt x="0" y="233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7302873" y="83938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3" y="0"/>
                </a:lnTo>
                <a:lnTo>
                  <a:pt x="7195413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9017" y="8519989"/>
            <a:ext cx="7291391" cy="426936"/>
          </a:xfrm>
          <a:custGeom>
            <a:avLst/>
            <a:gdLst/>
            <a:ahLst/>
            <a:cxnLst/>
            <a:rect l="l" t="t" r="r" b="b"/>
            <a:pathLst>
              <a:path w="7291391" h="426936">
                <a:moveTo>
                  <a:pt x="0" y="0"/>
                </a:moveTo>
                <a:lnTo>
                  <a:pt x="7291390" y="0"/>
                </a:lnTo>
                <a:lnTo>
                  <a:pt x="7291390" y="426936"/>
                </a:lnTo>
                <a:lnTo>
                  <a:pt x="0" y="426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26" t="-20627" b="-13794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61211" y="83938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2" y="0"/>
                </a:lnTo>
                <a:lnTo>
                  <a:pt x="7195412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2195" y="5907046"/>
            <a:ext cx="1109468" cy="2524877"/>
          </a:xfrm>
          <a:custGeom>
            <a:avLst/>
            <a:gdLst/>
            <a:ahLst/>
            <a:cxnLst/>
            <a:rect l="l" t="t" r="r" b="b"/>
            <a:pathLst>
              <a:path w="1109468" h="2524877">
                <a:moveTo>
                  <a:pt x="0" y="0"/>
                </a:moveTo>
                <a:lnTo>
                  <a:pt x="1109469" y="0"/>
                </a:lnTo>
                <a:lnTo>
                  <a:pt x="1109469" y="2524877"/>
                </a:lnTo>
                <a:lnTo>
                  <a:pt x="0" y="25248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61530" y="4189695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0" y="0"/>
                </a:lnTo>
                <a:lnTo>
                  <a:pt x="2980460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87022" y="8078196"/>
            <a:ext cx="6432834" cy="344202"/>
          </a:xfrm>
          <a:custGeom>
            <a:avLst/>
            <a:gdLst/>
            <a:ahLst/>
            <a:cxnLst/>
            <a:rect l="l" t="t" r="r" b="b"/>
            <a:pathLst>
              <a:path w="6432834" h="344202">
                <a:moveTo>
                  <a:pt x="0" y="0"/>
                </a:moveTo>
                <a:lnTo>
                  <a:pt x="6432834" y="0"/>
                </a:lnTo>
                <a:lnTo>
                  <a:pt x="6432834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32" r="-2060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19856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6" y="0"/>
                </a:lnTo>
                <a:lnTo>
                  <a:pt x="7347796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67652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7" y="0"/>
                </a:lnTo>
                <a:lnTo>
                  <a:pt x="7347797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69962" y="7043319"/>
            <a:ext cx="593432" cy="1350504"/>
          </a:xfrm>
          <a:custGeom>
            <a:avLst/>
            <a:gdLst/>
            <a:ahLst/>
            <a:cxnLst/>
            <a:rect l="l" t="t" r="r" b="b"/>
            <a:pathLst>
              <a:path w="593432" h="1350504">
                <a:moveTo>
                  <a:pt x="0" y="0"/>
                </a:moveTo>
                <a:lnTo>
                  <a:pt x="593432" y="0"/>
                </a:lnTo>
                <a:lnTo>
                  <a:pt x="593432" y="1350504"/>
                </a:lnTo>
                <a:lnTo>
                  <a:pt x="0" y="135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56162" y="2372573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0" y="0"/>
                </a:lnTo>
                <a:lnTo>
                  <a:pt x="2980460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482185" y="7017610"/>
            <a:ext cx="554734" cy="1262439"/>
          </a:xfrm>
          <a:custGeom>
            <a:avLst/>
            <a:gdLst/>
            <a:ahLst/>
            <a:cxnLst/>
            <a:rect l="l" t="t" r="r" b="b"/>
            <a:pathLst>
              <a:path w="554734" h="1262439">
                <a:moveTo>
                  <a:pt x="0" y="0"/>
                </a:moveTo>
                <a:lnTo>
                  <a:pt x="554734" y="0"/>
                </a:lnTo>
                <a:lnTo>
                  <a:pt x="554734" y="1262439"/>
                </a:lnTo>
                <a:lnTo>
                  <a:pt x="0" y="1262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96760" y="8078196"/>
            <a:ext cx="6432834" cy="344202"/>
          </a:xfrm>
          <a:custGeom>
            <a:avLst/>
            <a:gdLst/>
            <a:ahLst/>
            <a:cxnLst/>
            <a:rect l="l" t="t" r="r" b="b"/>
            <a:pathLst>
              <a:path w="6432834" h="344202">
                <a:moveTo>
                  <a:pt x="0" y="0"/>
                </a:moveTo>
                <a:lnTo>
                  <a:pt x="6432833" y="0"/>
                </a:lnTo>
                <a:lnTo>
                  <a:pt x="6432833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32" r="-20604"/>
            </a:stretch>
          </a:blipFill>
        </p:spPr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044F6922-3D73-44D9-95D3-F7AE37ADC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111734"/>
              </p:ext>
            </p:extLst>
          </p:nvPr>
        </p:nvGraphicFramePr>
        <p:xfrm>
          <a:off x="2735743" y="130922"/>
          <a:ext cx="12708633" cy="8105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5519">
                  <a:extLst>
                    <a:ext uri="{9D8B030D-6E8A-4147-A177-3AD203B41FA5}">
                      <a16:colId xmlns:a16="http://schemas.microsoft.com/office/drawing/2014/main" val="1176883349"/>
                    </a:ext>
                  </a:extLst>
                </a:gridCol>
                <a:gridCol w="1815519">
                  <a:extLst>
                    <a:ext uri="{9D8B030D-6E8A-4147-A177-3AD203B41FA5}">
                      <a16:colId xmlns:a16="http://schemas.microsoft.com/office/drawing/2014/main" val="4124700361"/>
                    </a:ext>
                  </a:extLst>
                </a:gridCol>
                <a:gridCol w="1815519">
                  <a:extLst>
                    <a:ext uri="{9D8B030D-6E8A-4147-A177-3AD203B41FA5}">
                      <a16:colId xmlns:a16="http://schemas.microsoft.com/office/drawing/2014/main" val="2559800259"/>
                    </a:ext>
                  </a:extLst>
                </a:gridCol>
                <a:gridCol w="1815519">
                  <a:extLst>
                    <a:ext uri="{9D8B030D-6E8A-4147-A177-3AD203B41FA5}">
                      <a16:colId xmlns:a16="http://schemas.microsoft.com/office/drawing/2014/main" val="2614668397"/>
                    </a:ext>
                  </a:extLst>
                </a:gridCol>
                <a:gridCol w="1815519">
                  <a:extLst>
                    <a:ext uri="{9D8B030D-6E8A-4147-A177-3AD203B41FA5}">
                      <a16:colId xmlns:a16="http://schemas.microsoft.com/office/drawing/2014/main" val="1645516573"/>
                    </a:ext>
                  </a:extLst>
                </a:gridCol>
                <a:gridCol w="1815519">
                  <a:extLst>
                    <a:ext uri="{9D8B030D-6E8A-4147-A177-3AD203B41FA5}">
                      <a16:colId xmlns:a16="http://schemas.microsoft.com/office/drawing/2014/main" val="3501711908"/>
                    </a:ext>
                  </a:extLst>
                </a:gridCol>
                <a:gridCol w="1815519">
                  <a:extLst>
                    <a:ext uri="{9D8B030D-6E8A-4147-A177-3AD203B41FA5}">
                      <a16:colId xmlns:a16="http://schemas.microsoft.com/office/drawing/2014/main" val="4221064895"/>
                    </a:ext>
                  </a:extLst>
                </a:gridCol>
              </a:tblGrid>
              <a:tr h="1244488">
                <a:tc gridSpan="7">
                  <a:txBody>
                    <a:bodyPr/>
                    <a:lstStyle/>
                    <a:p>
                      <a:r>
                        <a:rPr lang="zh-TW" altLang="en-US" sz="5900" dirty="0"/>
                        <a:t> </a:t>
                      </a:r>
                      <a:r>
                        <a:rPr lang="en-US" altLang="zh-TW" sz="5900" u="none" dirty="0"/>
                        <a:t>2025.12</a:t>
                      </a:r>
                      <a:endParaRPr lang="zh-TW" altLang="en-US" sz="5900" i="0" u="none" dirty="0"/>
                    </a:p>
                  </a:txBody>
                  <a:tcPr marL="122570" marR="122570" marT="61285" marB="61285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760931"/>
                  </a:ext>
                </a:extLst>
              </a:tr>
              <a:tr h="60768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  <a:endParaRPr lang="zh-TW" altLang="en-US" sz="24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</a:t>
                      </a:r>
                      <a:endParaRPr lang="zh-TW" altLang="en-US" sz="24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</a:t>
                      </a:r>
                      <a:endParaRPr lang="zh-TW" altLang="en-US" sz="24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</a:t>
                      </a:r>
                      <a:endParaRPr lang="zh-TW" altLang="en-US" sz="24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</a:t>
                      </a:r>
                      <a:endParaRPr lang="zh-TW" altLang="en-US" sz="24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五</a:t>
                      </a:r>
                      <a:endParaRPr lang="zh-TW" altLang="en-US" sz="24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六</a:t>
                      </a:r>
                      <a:endParaRPr lang="zh-TW" altLang="en-US" sz="24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2570" marR="122570" marT="61285" marB="61285"/>
                </a:tc>
                <a:extLst>
                  <a:ext uri="{0D108BD9-81ED-4DB2-BD59-A6C34878D82A}">
                    <a16:rowId xmlns:a16="http://schemas.microsoft.com/office/drawing/2014/main" val="3313280737"/>
                  </a:ext>
                </a:extLst>
              </a:tr>
              <a:tr h="1563228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30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6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extLst>
                  <a:ext uri="{0D108BD9-81ED-4DB2-BD59-A6C34878D82A}">
                    <a16:rowId xmlns:a16="http://schemas.microsoft.com/office/drawing/2014/main" val="601880961"/>
                  </a:ext>
                </a:extLst>
              </a:tr>
              <a:tr h="1563228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8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9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10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11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12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13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extLst>
                  <a:ext uri="{0D108BD9-81ED-4DB2-BD59-A6C34878D82A}">
                    <a16:rowId xmlns:a16="http://schemas.microsoft.com/office/drawing/2014/main" val="943086378"/>
                  </a:ext>
                </a:extLst>
              </a:tr>
              <a:tr h="1563228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15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16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17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19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20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extLst>
                  <a:ext uri="{0D108BD9-81ED-4DB2-BD59-A6C34878D82A}">
                    <a16:rowId xmlns:a16="http://schemas.microsoft.com/office/drawing/2014/main" val="510706176"/>
                  </a:ext>
                </a:extLst>
              </a:tr>
              <a:tr h="1563228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21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22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23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24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25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26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27</a:t>
                      </a:r>
                      <a:endParaRPr lang="zh-TW" altLang="en-US" sz="2400" b="1" i="1" dirty="0">
                        <a:solidFill>
                          <a:srgbClr val="B767F3"/>
                        </a:solidFill>
                      </a:endParaRPr>
                    </a:p>
                  </a:txBody>
                  <a:tcPr marL="122570" marR="122570" marT="61285" marB="61285"/>
                </a:tc>
                <a:extLst>
                  <a:ext uri="{0D108BD9-81ED-4DB2-BD59-A6C34878D82A}">
                    <a16:rowId xmlns:a16="http://schemas.microsoft.com/office/drawing/2014/main" val="1263701545"/>
                  </a:ext>
                </a:extLst>
              </a:tr>
            </a:tbl>
          </a:graphicData>
        </a:graphic>
      </p:graphicFrame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AD9876D-878E-48B3-B38D-A5452A86ADEA}"/>
              </a:ext>
            </a:extLst>
          </p:cNvPr>
          <p:cNvSpPr/>
          <p:nvPr/>
        </p:nvSpPr>
        <p:spPr>
          <a:xfrm>
            <a:off x="4562923" y="2405592"/>
            <a:ext cx="7208153" cy="3442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尋找主題及方向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6656A15-095E-4399-BE08-03DB2EFFD7DB}"/>
              </a:ext>
            </a:extLst>
          </p:cNvPr>
          <p:cNvSpPr/>
          <p:nvPr/>
        </p:nvSpPr>
        <p:spPr>
          <a:xfrm>
            <a:off x="10017852" y="2868319"/>
            <a:ext cx="3621948" cy="34420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主題確認及參考網站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A0A7728-DC94-48DB-92A2-F88B7224620C}"/>
              </a:ext>
            </a:extLst>
          </p:cNvPr>
          <p:cNvSpPr/>
          <p:nvPr/>
        </p:nvSpPr>
        <p:spPr>
          <a:xfrm>
            <a:off x="2843624" y="4011365"/>
            <a:ext cx="3473085" cy="34420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整體樣式尋找靈感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92E5945-3EDD-4FC9-8A5B-B33541063FF8}"/>
              </a:ext>
            </a:extLst>
          </p:cNvPr>
          <p:cNvSpPr/>
          <p:nvPr/>
        </p:nvSpPr>
        <p:spPr>
          <a:xfrm>
            <a:off x="4651248" y="4513031"/>
            <a:ext cx="3422913" cy="34420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頁首、頁尾、輪播圖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4999F6C-3137-47FF-8040-3A8ACF3B6EFC}"/>
              </a:ext>
            </a:extLst>
          </p:cNvPr>
          <p:cNvSpPr/>
          <p:nvPr/>
        </p:nvSpPr>
        <p:spPr>
          <a:xfrm>
            <a:off x="6419357" y="4018712"/>
            <a:ext cx="3526994" cy="34420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學習日期選擇器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1D56C8C4-958B-46C1-ACAC-30C0937866C5}"/>
              </a:ext>
            </a:extLst>
          </p:cNvPr>
          <p:cNvSpPr/>
          <p:nvPr/>
        </p:nvSpPr>
        <p:spPr>
          <a:xfrm>
            <a:off x="8249462" y="4513031"/>
            <a:ext cx="1696888" cy="3442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優惠活動排版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5CE67E6-6A4D-41A6-9B7F-83A26691FE20}"/>
              </a:ext>
            </a:extLst>
          </p:cNvPr>
          <p:cNvSpPr/>
          <p:nvPr/>
        </p:nvSpPr>
        <p:spPr>
          <a:xfrm>
            <a:off x="10092656" y="4022821"/>
            <a:ext cx="1678420" cy="34420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隱私權頁面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5ECCA0EF-6059-4356-B166-6F242CC0448F}"/>
              </a:ext>
            </a:extLst>
          </p:cNvPr>
          <p:cNvSpPr/>
          <p:nvPr/>
        </p:nvSpPr>
        <p:spPr>
          <a:xfrm>
            <a:off x="10117176" y="4529323"/>
            <a:ext cx="5199023" cy="34420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介紹車款頁面製作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9EC3B48-690B-453D-9EA3-8DD751B66CE8}"/>
              </a:ext>
            </a:extLst>
          </p:cNvPr>
          <p:cNvSpPr/>
          <p:nvPr/>
        </p:nvSpPr>
        <p:spPr>
          <a:xfrm>
            <a:off x="11868243" y="4018712"/>
            <a:ext cx="3447956" cy="34420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撰寫車款變換邏輯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F1A3AA23-3C19-45C6-9011-54ED65586975}"/>
              </a:ext>
            </a:extLst>
          </p:cNvPr>
          <p:cNvSpPr/>
          <p:nvPr/>
        </p:nvSpPr>
        <p:spPr>
          <a:xfrm>
            <a:off x="2843623" y="5613542"/>
            <a:ext cx="1696888" cy="34420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車款變換邏輯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6E02F9B9-7DE1-4728-BAD5-8389AA4B7E17}"/>
              </a:ext>
            </a:extLst>
          </p:cNvPr>
          <p:cNvSpPr/>
          <p:nvPr/>
        </p:nvSpPr>
        <p:spPr>
          <a:xfrm>
            <a:off x="4648391" y="5613542"/>
            <a:ext cx="1587684" cy="34420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企業故事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A1938FF5-0AC5-4C38-881E-ED58C2D713CC}"/>
              </a:ext>
            </a:extLst>
          </p:cNvPr>
          <p:cNvSpPr/>
          <p:nvPr/>
        </p:nvSpPr>
        <p:spPr>
          <a:xfrm>
            <a:off x="5525470" y="6104343"/>
            <a:ext cx="1674467" cy="34420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常見問題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4687839-E027-419A-800E-96CFCB93AEA9}"/>
              </a:ext>
            </a:extLst>
          </p:cNvPr>
          <p:cNvSpPr/>
          <p:nvPr/>
        </p:nvSpPr>
        <p:spPr>
          <a:xfrm>
            <a:off x="6443922" y="5610263"/>
            <a:ext cx="1696888" cy="34420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226FA0C-AF50-4839-849B-DA646248C22C}"/>
              </a:ext>
            </a:extLst>
          </p:cNvPr>
          <p:cNvSpPr/>
          <p:nvPr/>
        </p:nvSpPr>
        <p:spPr>
          <a:xfrm>
            <a:off x="7463888" y="6104343"/>
            <a:ext cx="4307188" cy="34420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車款預覽圖學習跟插入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89C5BF17-4AC7-4839-AA85-520F1AC78F0B}"/>
              </a:ext>
            </a:extLst>
          </p:cNvPr>
          <p:cNvSpPr/>
          <p:nvPr/>
        </p:nvSpPr>
        <p:spPr>
          <a:xfrm>
            <a:off x="8249462" y="5621468"/>
            <a:ext cx="3521614" cy="3442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整體檢查，修正異常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3EA48A3-1914-45EC-905E-8774DD14FA9F}"/>
              </a:ext>
            </a:extLst>
          </p:cNvPr>
          <p:cNvSpPr/>
          <p:nvPr/>
        </p:nvSpPr>
        <p:spPr>
          <a:xfrm>
            <a:off x="11871410" y="5621047"/>
            <a:ext cx="1696888" cy="34420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03581CA2-407A-4474-B9E8-D221653CBE28}"/>
              </a:ext>
            </a:extLst>
          </p:cNvPr>
          <p:cNvSpPr/>
          <p:nvPr/>
        </p:nvSpPr>
        <p:spPr>
          <a:xfrm>
            <a:off x="4619821" y="7169484"/>
            <a:ext cx="1696888" cy="3442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小專報告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AC287E3-FFDE-43FE-ACE2-F62E8176538E}"/>
              </a:ext>
            </a:extLst>
          </p:cNvPr>
          <p:cNvSpPr/>
          <p:nvPr/>
        </p:nvSpPr>
        <p:spPr>
          <a:xfrm>
            <a:off x="13681173" y="5605570"/>
            <a:ext cx="1696888" cy="34420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再檢查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A709F14C-81E0-4F47-B906-4BDE6A444855}"/>
              </a:ext>
            </a:extLst>
          </p:cNvPr>
          <p:cNvSpPr/>
          <p:nvPr/>
        </p:nvSpPr>
        <p:spPr>
          <a:xfrm>
            <a:off x="2814527" y="7173264"/>
            <a:ext cx="1696888" cy="34420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練習報告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975" y="322820"/>
            <a:ext cx="2163004" cy="2333787"/>
          </a:xfrm>
          <a:custGeom>
            <a:avLst/>
            <a:gdLst/>
            <a:ahLst/>
            <a:cxnLst/>
            <a:rect l="l" t="t" r="r" b="b"/>
            <a:pathLst>
              <a:path w="2163004" h="2333787">
                <a:moveTo>
                  <a:pt x="0" y="0"/>
                </a:moveTo>
                <a:lnTo>
                  <a:pt x="2163004" y="0"/>
                </a:lnTo>
                <a:lnTo>
                  <a:pt x="2163004" y="2333787"/>
                </a:lnTo>
                <a:lnTo>
                  <a:pt x="0" y="233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2873" y="83938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3" y="0"/>
                </a:lnTo>
                <a:lnTo>
                  <a:pt x="7195413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9017" y="8519989"/>
            <a:ext cx="7291391" cy="426936"/>
          </a:xfrm>
          <a:custGeom>
            <a:avLst/>
            <a:gdLst/>
            <a:ahLst/>
            <a:cxnLst/>
            <a:rect l="l" t="t" r="r" b="b"/>
            <a:pathLst>
              <a:path w="7291391" h="426936">
                <a:moveTo>
                  <a:pt x="0" y="0"/>
                </a:moveTo>
                <a:lnTo>
                  <a:pt x="7291390" y="0"/>
                </a:lnTo>
                <a:lnTo>
                  <a:pt x="7291390" y="426936"/>
                </a:lnTo>
                <a:lnTo>
                  <a:pt x="0" y="426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26" t="-20627" b="-13794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90294" y="84319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2" y="0"/>
                </a:lnTo>
                <a:lnTo>
                  <a:pt x="7195412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54917" y="987315"/>
            <a:ext cx="738550" cy="1680759"/>
          </a:xfrm>
          <a:custGeom>
            <a:avLst/>
            <a:gdLst/>
            <a:ahLst/>
            <a:cxnLst/>
            <a:rect l="l" t="t" r="r" b="b"/>
            <a:pathLst>
              <a:path w="738550" h="1680759">
                <a:moveTo>
                  <a:pt x="0" y="0"/>
                </a:moveTo>
                <a:lnTo>
                  <a:pt x="738550" y="0"/>
                </a:lnTo>
                <a:lnTo>
                  <a:pt x="738550" y="1680759"/>
                </a:lnTo>
                <a:lnTo>
                  <a:pt x="0" y="1680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27791" y="7977799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2" y="0"/>
                </a:lnTo>
                <a:lnTo>
                  <a:pt x="1178952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803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8078196"/>
            <a:ext cx="6432834" cy="344202"/>
          </a:xfrm>
          <a:custGeom>
            <a:avLst/>
            <a:gdLst/>
            <a:ahLst/>
            <a:cxnLst/>
            <a:rect l="l" t="t" r="r" b="b"/>
            <a:pathLst>
              <a:path w="6432834" h="344202">
                <a:moveTo>
                  <a:pt x="0" y="0"/>
                </a:moveTo>
                <a:lnTo>
                  <a:pt x="6432834" y="0"/>
                </a:lnTo>
                <a:lnTo>
                  <a:pt x="6432834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32" r="-2060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16820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6" y="0"/>
                </a:lnTo>
                <a:lnTo>
                  <a:pt x="7347796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67652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7" y="0"/>
                </a:lnTo>
                <a:lnTo>
                  <a:pt x="7347797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728039" y="1827694"/>
            <a:ext cx="380252" cy="865360"/>
          </a:xfrm>
          <a:custGeom>
            <a:avLst/>
            <a:gdLst/>
            <a:ahLst/>
            <a:cxnLst/>
            <a:rect l="l" t="t" r="r" b="b"/>
            <a:pathLst>
              <a:path w="380252" h="865360">
                <a:moveTo>
                  <a:pt x="0" y="0"/>
                </a:moveTo>
                <a:lnTo>
                  <a:pt x="380252" y="0"/>
                </a:lnTo>
                <a:lnTo>
                  <a:pt x="380252" y="865360"/>
                </a:lnTo>
                <a:lnTo>
                  <a:pt x="0" y="865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567652" y="4057146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60979" y="1405635"/>
            <a:ext cx="554734" cy="1262439"/>
          </a:xfrm>
          <a:custGeom>
            <a:avLst/>
            <a:gdLst/>
            <a:ahLst/>
            <a:cxnLst/>
            <a:rect l="l" t="t" r="r" b="b"/>
            <a:pathLst>
              <a:path w="554734" h="1262439">
                <a:moveTo>
                  <a:pt x="0" y="0"/>
                </a:moveTo>
                <a:lnTo>
                  <a:pt x="554734" y="0"/>
                </a:lnTo>
                <a:lnTo>
                  <a:pt x="554734" y="1262439"/>
                </a:lnTo>
                <a:lnTo>
                  <a:pt x="0" y="1262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286238" y="7996849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2" y="0"/>
                </a:lnTo>
                <a:lnTo>
                  <a:pt x="1178952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803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74883" y="2656607"/>
            <a:ext cx="5202117" cy="1255722"/>
          </a:xfrm>
          <a:custGeom>
            <a:avLst/>
            <a:gdLst/>
            <a:ahLst/>
            <a:cxnLst/>
            <a:rect l="l" t="t" r="r" b="b"/>
            <a:pathLst>
              <a:path w="5202117" h="1255722">
                <a:moveTo>
                  <a:pt x="0" y="0"/>
                </a:moveTo>
                <a:lnTo>
                  <a:pt x="5202117" y="0"/>
                </a:lnTo>
                <a:lnTo>
                  <a:pt x="5202117" y="1255722"/>
                </a:lnTo>
                <a:lnTo>
                  <a:pt x="0" y="12557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054607" y="495300"/>
            <a:ext cx="8065425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5070" dirty="0" err="1">
                <a:solidFill>
                  <a:srgbClr val="535454"/>
                </a:solidFill>
                <a:latin typeface="可画甜心体" panose="02020500000000000000" charset="-122"/>
                <a:ea typeface="可画甜心体" panose="02020500000000000000" charset="-122"/>
                <a:cs typeface="Arcade Gamer"/>
                <a:sym typeface="Arcade Gamer"/>
              </a:rPr>
              <a:t>困難與解決方案</a:t>
            </a:r>
            <a:r>
              <a:rPr lang="en-US" sz="4190" dirty="0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 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47225" y="3845379"/>
            <a:ext cx="4891232" cy="3913345"/>
          </a:xfrm>
          <a:custGeom>
            <a:avLst/>
            <a:gdLst/>
            <a:ahLst/>
            <a:cxnLst/>
            <a:rect l="l" t="t" r="r" b="b"/>
            <a:pathLst>
              <a:path w="4891232" h="3913345">
                <a:moveTo>
                  <a:pt x="0" y="0"/>
                </a:moveTo>
                <a:lnTo>
                  <a:pt x="4891233" y="0"/>
                </a:lnTo>
                <a:lnTo>
                  <a:pt x="4891233" y="3913345"/>
                </a:lnTo>
                <a:lnTo>
                  <a:pt x="0" y="39133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12546" r="-11890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301379" y="1168444"/>
            <a:ext cx="9719421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15"/>
              </a:lnSpc>
              <a:spcBef>
                <a:spcPct val="0"/>
              </a:spcBef>
            </a:pPr>
            <a:r>
              <a:rPr lang="en-US" sz="4190" dirty="0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(CHALLENGES &amp; SOLUTIONS)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638083" y="2668074"/>
            <a:ext cx="5202117" cy="1255722"/>
          </a:xfrm>
          <a:custGeom>
            <a:avLst/>
            <a:gdLst/>
            <a:ahLst/>
            <a:cxnLst/>
            <a:rect l="l" t="t" r="r" b="b"/>
            <a:pathLst>
              <a:path w="5202117" h="1255722">
                <a:moveTo>
                  <a:pt x="0" y="0"/>
                </a:moveTo>
                <a:lnTo>
                  <a:pt x="5202117" y="0"/>
                </a:lnTo>
                <a:lnTo>
                  <a:pt x="5202117" y="1255722"/>
                </a:lnTo>
                <a:lnTo>
                  <a:pt x="0" y="12557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456483" y="2666132"/>
            <a:ext cx="5202117" cy="1255722"/>
          </a:xfrm>
          <a:custGeom>
            <a:avLst/>
            <a:gdLst/>
            <a:ahLst/>
            <a:cxnLst/>
            <a:rect l="l" t="t" r="r" b="b"/>
            <a:pathLst>
              <a:path w="5202117" h="1255722">
                <a:moveTo>
                  <a:pt x="0" y="0"/>
                </a:moveTo>
                <a:lnTo>
                  <a:pt x="5202117" y="0"/>
                </a:lnTo>
                <a:lnTo>
                  <a:pt x="5202117" y="1255722"/>
                </a:lnTo>
                <a:lnTo>
                  <a:pt x="0" y="12557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011948" y="3022512"/>
            <a:ext cx="3352800" cy="40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跨頁面的資料傳遞</a:t>
            </a:r>
            <a:endParaRPr lang="en-US" sz="2800" b="1" dirty="0">
              <a:solidFill>
                <a:srgbClr val="535454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705600" y="3009900"/>
            <a:ext cx="1328760" cy="40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困難B</a:t>
            </a:r>
            <a:endParaRPr lang="en-US" sz="2800" b="1" dirty="0">
              <a:solidFill>
                <a:srgbClr val="535454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76063" y="3009900"/>
            <a:ext cx="4664869" cy="40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困難A</a:t>
            </a:r>
            <a:r>
              <a:rPr lang="zh-TW" altLang="en-US" sz="2800" b="1" dirty="0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 </a:t>
            </a:r>
            <a:r>
              <a:rPr lang="en-US" sz="2800" b="1" dirty="0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 </a:t>
            </a:r>
            <a:r>
              <a:rPr lang="en-US" sz="2800" b="1" dirty="0" err="1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CSS樣式及排版</a:t>
            </a:r>
            <a:endParaRPr lang="en-US" sz="2800" b="1" dirty="0">
              <a:solidFill>
                <a:srgbClr val="535454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413146" y="3040492"/>
            <a:ext cx="2933700" cy="40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日期選擇器製作</a:t>
            </a:r>
            <a:endParaRPr lang="en-US" sz="2800" b="1" dirty="0">
              <a:solidFill>
                <a:srgbClr val="535454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14316" y="3027880"/>
            <a:ext cx="1229553" cy="40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困難C</a:t>
            </a:r>
            <a:endParaRPr lang="en-US" sz="2800" b="1" dirty="0">
              <a:solidFill>
                <a:srgbClr val="535454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6649369" y="3845379"/>
            <a:ext cx="4922981" cy="3913345"/>
          </a:xfrm>
          <a:custGeom>
            <a:avLst/>
            <a:gdLst/>
            <a:ahLst/>
            <a:cxnLst/>
            <a:rect l="l" t="t" r="r" b="b"/>
            <a:pathLst>
              <a:path w="4922981" h="3913345">
                <a:moveTo>
                  <a:pt x="0" y="0"/>
                </a:moveTo>
                <a:lnTo>
                  <a:pt x="4922982" y="0"/>
                </a:lnTo>
                <a:lnTo>
                  <a:pt x="4922982" y="3913345"/>
                </a:lnTo>
                <a:lnTo>
                  <a:pt x="0" y="39133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11820" r="-117490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895258" y="3849259"/>
            <a:ext cx="4902485" cy="3913345"/>
          </a:xfrm>
          <a:custGeom>
            <a:avLst/>
            <a:gdLst/>
            <a:ahLst/>
            <a:cxnLst/>
            <a:rect l="l" t="t" r="r" b="b"/>
            <a:pathLst>
              <a:path w="4902485" h="3913345">
                <a:moveTo>
                  <a:pt x="0" y="0"/>
                </a:moveTo>
                <a:lnTo>
                  <a:pt x="4902485" y="0"/>
                </a:lnTo>
                <a:lnTo>
                  <a:pt x="4902485" y="3913345"/>
                </a:lnTo>
                <a:lnTo>
                  <a:pt x="0" y="39133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12288" r="-118399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654241" y="4373820"/>
            <a:ext cx="4358877" cy="236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2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觀看各種網站樣式</a:t>
            </a:r>
            <a:endParaRPr lang="en-US" sz="22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ctr"/>
            <a:endParaRPr lang="en-US" sz="22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ctr"/>
            <a:r>
              <a:rPr lang="en-US" sz="22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上W3W3SCHOOLS學習</a:t>
            </a:r>
          </a:p>
          <a:p>
            <a:pPr algn="ctr"/>
            <a:endParaRPr lang="en-US" sz="22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ctr"/>
            <a:r>
              <a:rPr lang="en-US" sz="22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詢問同學的建議</a:t>
            </a:r>
            <a:endParaRPr lang="en-US" sz="22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ctr"/>
            <a:endParaRPr lang="en-US" sz="22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ctr">
              <a:spcBef>
                <a:spcPct val="0"/>
              </a:spcBef>
            </a:pPr>
            <a:r>
              <a:rPr lang="en-US" sz="22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GEMINI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51993" y="4190540"/>
            <a:ext cx="4182546" cy="24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GEMINI</a:t>
            </a:r>
          </a:p>
          <a:p>
            <a:pPr algn="ctr">
              <a:lnSpc>
                <a:spcPct val="150000"/>
              </a:lnSpc>
            </a:pPr>
            <a:r>
              <a:rPr lang="en-US" sz="22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上MDN學習</a:t>
            </a:r>
            <a:endParaRPr lang="en-US" sz="22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最後使用</a:t>
            </a:r>
            <a:r>
              <a:rPr lang="en-US" sz="22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 WINDOW.LOCATION.SEARCH (URL SEARCH PARAMS) </a:t>
            </a:r>
            <a:r>
              <a:rPr lang="en-US" sz="22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技術</a:t>
            </a:r>
            <a:r>
              <a:rPr lang="en-US" sz="22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。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55227" y="4038096"/>
            <a:ext cx="4182546" cy="260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GEMINI</a:t>
            </a:r>
          </a:p>
          <a:p>
            <a:pPr algn="ctr">
              <a:lnSpc>
                <a:spcPct val="200000"/>
              </a:lnSpc>
            </a:pPr>
            <a:r>
              <a:rPr lang="en-US" sz="22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上FLATPICKR官網查看文獻</a:t>
            </a:r>
            <a:endParaRPr lang="en-US" sz="22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導入</a:t>
            </a:r>
            <a:r>
              <a:rPr lang="en-US" sz="2200" dirty="0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 FLATPICKR </a:t>
            </a:r>
            <a:r>
              <a:rPr lang="en-US" sz="22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套件</a:t>
            </a:r>
            <a:endParaRPr lang="en-US" sz="22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53545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並進行樣式與排版</a:t>
            </a:r>
            <a:endParaRPr lang="en-US" sz="2200" dirty="0">
              <a:solidFill>
                <a:srgbClr val="53545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7512" y="6499596"/>
            <a:ext cx="1755610" cy="1894227"/>
          </a:xfrm>
          <a:custGeom>
            <a:avLst/>
            <a:gdLst/>
            <a:ahLst/>
            <a:cxnLst/>
            <a:rect l="l" t="t" r="r" b="b"/>
            <a:pathLst>
              <a:path w="2163004" h="2333787">
                <a:moveTo>
                  <a:pt x="0" y="0"/>
                </a:moveTo>
                <a:lnTo>
                  <a:pt x="2163004" y="0"/>
                </a:lnTo>
                <a:lnTo>
                  <a:pt x="2163004" y="2333787"/>
                </a:lnTo>
                <a:lnTo>
                  <a:pt x="0" y="233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2873" y="83938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3" y="0"/>
                </a:lnTo>
                <a:lnTo>
                  <a:pt x="7195413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9017" y="8519989"/>
            <a:ext cx="7291391" cy="426936"/>
          </a:xfrm>
          <a:custGeom>
            <a:avLst/>
            <a:gdLst/>
            <a:ahLst/>
            <a:cxnLst/>
            <a:rect l="l" t="t" r="r" b="b"/>
            <a:pathLst>
              <a:path w="7291391" h="426936">
                <a:moveTo>
                  <a:pt x="0" y="0"/>
                </a:moveTo>
                <a:lnTo>
                  <a:pt x="7291390" y="0"/>
                </a:lnTo>
                <a:lnTo>
                  <a:pt x="7291390" y="426936"/>
                </a:lnTo>
                <a:lnTo>
                  <a:pt x="0" y="426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26" t="-20627" b="-13794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90294" y="84319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2" y="0"/>
                </a:lnTo>
                <a:lnTo>
                  <a:pt x="7195412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839230"/>
            <a:ext cx="738550" cy="1680759"/>
          </a:xfrm>
          <a:custGeom>
            <a:avLst/>
            <a:gdLst/>
            <a:ahLst/>
            <a:cxnLst/>
            <a:rect l="l" t="t" r="r" b="b"/>
            <a:pathLst>
              <a:path w="738550" h="1680759">
                <a:moveTo>
                  <a:pt x="0" y="0"/>
                </a:moveTo>
                <a:lnTo>
                  <a:pt x="738550" y="0"/>
                </a:lnTo>
                <a:lnTo>
                  <a:pt x="738550" y="1680759"/>
                </a:lnTo>
                <a:lnTo>
                  <a:pt x="0" y="1680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2469" y="1530200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27791" y="7977799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2" y="0"/>
                </a:lnTo>
                <a:lnTo>
                  <a:pt x="1178952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1803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8078196"/>
            <a:ext cx="6432834" cy="344202"/>
          </a:xfrm>
          <a:custGeom>
            <a:avLst/>
            <a:gdLst/>
            <a:ahLst/>
            <a:cxnLst/>
            <a:rect l="l" t="t" r="r" b="b"/>
            <a:pathLst>
              <a:path w="6432834" h="344202">
                <a:moveTo>
                  <a:pt x="0" y="0"/>
                </a:moveTo>
                <a:lnTo>
                  <a:pt x="6432834" y="0"/>
                </a:lnTo>
                <a:lnTo>
                  <a:pt x="6432834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932" r="-2060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16820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6" y="0"/>
                </a:lnTo>
                <a:lnTo>
                  <a:pt x="7347796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567652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7" y="0"/>
                </a:lnTo>
                <a:lnTo>
                  <a:pt x="7347797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90060" y="7566563"/>
            <a:ext cx="380252" cy="865360"/>
          </a:xfrm>
          <a:custGeom>
            <a:avLst/>
            <a:gdLst/>
            <a:ahLst/>
            <a:cxnLst/>
            <a:rect l="l" t="t" r="r" b="b"/>
            <a:pathLst>
              <a:path w="380252" h="865360">
                <a:moveTo>
                  <a:pt x="0" y="0"/>
                </a:moveTo>
                <a:lnTo>
                  <a:pt x="380252" y="0"/>
                </a:lnTo>
                <a:lnTo>
                  <a:pt x="380252" y="865360"/>
                </a:lnTo>
                <a:lnTo>
                  <a:pt x="0" y="865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316939" y="530456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724105" y="7131384"/>
            <a:ext cx="554734" cy="1262439"/>
          </a:xfrm>
          <a:custGeom>
            <a:avLst/>
            <a:gdLst/>
            <a:ahLst/>
            <a:cxnLst/>
            <a:rect l="l" t="t" r="r" b="b"/>
            <a:pathLst>
              <a:path w="554734" h="1262439">
                <a:moveTo>
                  <a:pt x="0" y="0"/>
                </a:moveTo>
                <a:lnTo>
                  <a:pt x="554734" y="0"/>
                </a:lnTo>
                <a:lnTo>
                  <a:pt x="554734" y="1262439"/>
                </a:lnTo>
                <a:lnTo>
                  <a:pt x="0" y="1262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286238" y="7996849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2" y="0"/>
                </a:lnTo>
                <a:lnTo>
                  <a:pt x="1178952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1803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054607" y="1056206"/>
            <a:ext cx="806542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2"/>
              </a:lnSpc>
              <a:spcBef>
                <a:spcPct val="0"/>
              </a:spcBef>
            </a:pPr>
            <a:r>
              <a:rPr lang="en-US" sz="5070" dirty="0" err="1">
                <a:solidFill>
                  <a:srgbClr val="535454"/>
                </a:solidFill>
                <a:latin typeface="可画甜心体" panose="02020500000000000000" charset="-122"/>
                <a:ea typeface="可画甜心体" panose="02020500000000000000" charset="-122"/>
                <a:cs typeface="Arcade Gamer"/>
                <a:sym typeface="Arcade Gamer"/>
              </a:rPr>
              <a:t>資料來源</a:t>
            </a:r>
            <a:r>
              <a:rPr lang="en-US" sz="4400" dirty="0">
                <a:solidFill>
                  <a:srgbClr val="535454"/>
                </a:solidFill>
                <a:latin typeface="Arcade Gamer"/>
                <a:ea typeface="Arcade Gamer"/>
                <a:cs typeface="Arcade Gamer"/>
                <a:sym typeface="Arcade Gamer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76881" y="4747139"/>
            <a:ext cx="3708594" cy="29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  <a:spcBef>
                <a:spcPct val="0"/>
              </a:spcBef>
            </a:pPr>
            <a:r>
              <a:rPr lang="en-US" sz="1980">
                <a:solidFill>
                  <a:srgbClr val="F7F7F7"/>
                </a:solidFill>
                <a:latin typeface="Arcade Gamer"/>
                <a:ea typeface="Arcade Gamer"/>
                <a:cs typeface="Arcade Gamer"/>
                <a:sym typeface="Arcade Gamer"/>
              </a:rPr>
              <a:t>B. CLAUDIA ALVES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44604" y="1730738"/>
            <a:ext cx="539879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2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(REFERENCE</a:t>
            </a:r>
            <a:r>
              <a:rPr lang="en-US" altLang="zh-TW" sz="4400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S</a:t>
            </a:r>
            <a:r>
              <a:rPr lang="en-US" sz="4400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)</a:t>
            </a:r>
          </a:p>
        </p:txBody>
      </p:sp>
      <p:sp>
        <p:nvSpPr>
          <p:cNvPr id="19" name="Freeform 19"/>
          <p:cNvSpPr/>
          <p:nvPr/>
        </p:nvSpPr>
        <p:spPr>
          <a:xfrm>
            <a:off x="2841709" y="2819451"/>
            <a:ext cx="12515075" cy="4070815"/>
          </a:xfrm>
          <a:custGeom>
            <a:avLst/>
            <a:gdLst/>
            <a:ahLst/>
            <a:cxnLst/>
            <a:rect l="l" t="t" r="r" b="b"/>
            <a:pathLst>
              <a:path w="12515075" h="3020973">
                <a:moveTo>
                  <a:pt x="0" y="0"/>
                </a:moveTo>
                <a:lnTo>
                  <a:pt x="12515075" y="0"/>
                </a:lnTo>
                <a:lnTo>
                  <a:pt x="12515075" y="3020973"/>
                </a:lnTo>
                <a:lnTo>
                  <a:pt x="0" y="30209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73176" y="3145176"/>
            <a:ext cx="5834141" cy="284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圖片素材</a:t>
            </a:r>
            <a:r>
              <a:rPr 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：</a:t>
            </a:r>
          </a:p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UNSPLASH (</a:t>
            </a:r>
            <a:r>
              <a:rPr lang="en-US" sz="2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免費授權商用圖庫</a:t>
            </a: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)、</a:t>
            </a:r>
          </a:p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8891汽車網公開資訊 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。</a:t>
            </a:r>
            <a:endParaRPr lang="en-US" sz="2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l">
              <a:lnSpc>
                <a:spcPts val="2781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程式碼參考：</a:t>
            </a: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W3SCHOOLS (</a:t>
            </a:r>
            <a:r>
              <a:rPr lang="en-US" sz="2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語法查詢</a:t>
            </a: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)、</a:t>
            </a:r>
          </a:p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MDN(</a:t>
            </a:r>
            <a:r>
              <a:rPr lang="en-US" sz="2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語法使用方式</a:t>
            </a: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)</a:t>
            </a:r>
          </a:p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FLATPICKR </a:t>
            </a:r>
            <a:r>
              <a:rPr lang="en-US" sz="2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官方文件</a:t>
            </a: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、</a:t>
            </a:r>
          </a:p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STACK OVERFLOW。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21535" y="3086100"/>
            <a:ext cx="4510182" cy="320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文案輔助：</a:t>
            </a:r>
            <a:r>
              <a:rPr lang="en-US" sz="2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GEMINI</a:t>
            </a: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協助生成品牌故事與活動文案</a:t>
            </a: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)。</a:t>
            </a:r>
          </a:p>
          <a:p>
            <a:pPr algn="l">
              <a:lnSpc>
                <a:spcPts val="2781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圖示資源：</a:t>
            </a:r>
            <a:r>
              <a:rPr lang="en-US" sz="2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FONTAWESOME</a:t>
            </a: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免費版</a:t>
            </a: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 ICON)</a:t>
            </a:r>
          </a:p>
          <a:p>
            <a:pPr algn="l">
              <a:lnSpc>
                <a:spcPts val="2781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參考排版樣式</a:t>
            </a:r>
            <a:r>
              <a:rPr 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:</a:t>
            </a:r>
          </a:p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技嘉科技</a:t>
            </a:r>
            <a:endParaRPr lang="en-US" sz="2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  <a:p>
            <a:pPr algn="l">
              <a:lnSpc>
                <a:spcPts val="2781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可画甜心体"/>
                <a:sym typeface="可画甜心体"/>
              </a:rPr>
              <a:t>各大租車網站</a:t>
            </a:r>
            <a:endParaRPr lang="en-US" sz="2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可画甜心体"/>
              <a:sym typeface="可画甜心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3534" y="6186202"/>
            <a:ext cx="2163004" cy="2333787"/>
          </a:xfrm>
          <a:custGeom>
            <a:avLst/>
            <a:gdLst/>
            <a:ahLst/>
            <a:cxnLst/>
            <a:rect l="l" t="t" r="r" b="b"/>
            <a:pathLst>
              <a:path w="2163004" h="2333787">
                <a:moveTo>
                  <a:pt x="0" y="0"/>
                </a:moveTo>
                <a:lnTo>
                  <a:pt x="2163004" y="0"/>
                </a:lnTo>
                <a:lnTo>
                  <a:pt x="2163004" y="2333787"/>
                </a:lnTo>
                <a:lnTo>
                  <a:pt x="0" y="233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2873" y="8393823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3" y="0"/>
                </a:lnTo>
                <a:lnTo>
                  <a:pt x="7195413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9017" y="8519989"/>
            <a:ext cx="7291391" cy="426936"/>
          </a:xfrm>
          <a:custGeom>
            <a:avLst/>
            <a:gdLst/>
            <a:ahLst/>
            <a:cxnLst/>
            <a:rect l="l" t="t" r="r" b="b"/>
            <a:pathLst>
              <a:path w="7291391" h="426936">
                <a:moveTo>
                  <a:pt x="0" y="0"/>
                </a:moveTo>
                <a:lnTo>
                  <a:pt x="7291390" y="0"/>
                </a:lnTo>
                <a:lnTo>
                  <a:pt x="7291390" y="426936"/>
                </a:lnTo>
                <a:lnTo>
                  <a:pt x="0" y="426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26" t="-20627" b="-13794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68369" y="8420005"/>
            <a:ext cx="7195413" cy="515002"/>
          </a:xfrm>
          <a:custGeom>
            <a:avLst/>
            <a:gdLst/>
            <a:ahLst/>
            <a:cxnLst/>
            <a:rect l="l" t="t" r="r" b="b"/>
            <a:pathLst>
              <a:path w="7195413" h="515002">
                <a:moveTo>
                  <a:pt x="0" y="0"/>
                </a:moveTo>
                <a:lnTo>
                  <a:pt x="7195412" y="0"/>
                </a:lnTo>
                <a:lnTo>
                  <a:pt x="7195412" y="515002"/>
                </a:lnTo>
                <a:lnTo>
                  <a:pt x="0" y="51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64" b="-11435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59966" y="6839230"/>
            <a:ext cx="738550" cy="1680759"/>
          </a:xfrm>
          <a:custGeom>
            <a:avLst/>
            <a:gdLst/>
            <a:ahLst/>
            <a:cxnLst/>
            <a:rect l="l" t="t" r="r" b="b"/>
            <a:pathLst>
              <a:path w="738550" h="1680759">
                <a:moveTo>
                  <a:pt x="0" y="0"/>
                </a:moveTo>
                <a:lnTo>
                  <a:pt x="738551" y="0"/>
                </a:lnTo>
                <a:lnTo>
                  <a:pt x="738551" y="1680759"/>
                </a:lnTo>
                <a:lnTo>
                  <a:pt x="0" y="1680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6067" y="2141100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27791" y="7977799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2" y="0"/>
                </a:lnTo>
                <a:lnTo>
                  <a:pt x="1178952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1803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8078196"/>
            <a:ext cx="6432834" cy="344202"/>
          </a:xfrm>
          <a:custGeom>
            <a:avLst/>
            <a:gdLst/>
            <a:ahLst/>
            <a:cxnLst/>
            <a:rect l="l" t="t" r="r" b="b"/>
            <a:pathLst>
              <a:path w="6432834" h="344202">
                <a:moveTo>
                  <a:pt x="0" y="0"/>
                </a:moveTo>
                <a:lnTo>
                  <a:pt x="6432834" y="0"/>
                </a:lnTo>
                <a:lnTo>
                  <a:pt x="6432834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932" r="-2060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16820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6" y="0"/>
                </a:lnTo>
                <a:lnTo>
                  <a:pt x="7347796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567652" y="8078196"/>
            <a:ext cx="7347797" cy="344202"/>
          </a:xfrm>
          <a:custGeom>
            <a:avLst/>
            <a:gdLst/>
            <a:ahLst/>
            <a:cxnLst/>
            <a:rect l="l" t="t" r="r" b="b"/>
            <a:pathLst>
              <a:path w="7347797" h="344202">
                <a:moveTo>
                  <a:pt x="0" y="0"/>
                </a:moveTo>
                <a:lnTo>
                  <a:pt x="7347797" y="0"/>
                </a:lnTo>
                <a:lnTo>
                  <a:pt x="7347797" y="344202"/>
                </a:lnTo>
                <a:lnTo>
                  <a:pt x="0" y="344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816" r="-558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567652" y="2141100"/>
            <a:ext cx="2980461" cy="839948"/>
          </a:xfrm>
          <a:custGeom>
            <a:avLst/>
            <a:gdLst/>
            <a:ahLst/>
            <a:cxnLst/>
            <a:rect l="l" t="t" r="r" b="b"/>
            <a:pathLst>
              <a:path w="2980461" h="839948">
                <a:moveTo>
                  <a:pt x="0" y="0"/>
                </a:moveTo>
                <a:lnTo>
                  <a:pt x="2980461" y="0"/>
                </a:lnTo>
                <a:lnTo>
                  <a:pt x="2980461" y="839948"/>
                </a:lnTo>
                <a:lnTo>
                  <a:pt x="0" y="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7257550"/>
            <a:ext cx="554734" cy="1262439"/>
          </a:xfrm>
          <a:custGeom>
            <a:avLst/>
            <a:gdLst/>
            <a:ahLst/>
            <a:cxnLst/>
            <a:rect l="l" t="t" r="r" b="b"/>
            <a:pathLst>
              <a:path w="554734" h="1262439">
                <a:moveTo>
                  <a:pt x="0" y="0"/>
                </a:moveTo>
                <a:lnTo>
                  <a:pt x="554734" y="0"/>
                </a:lnTo>
                <a:lnTo>
                  <a:pt x="554734" y="1262439"/>
                </a:lnTo>
                <a:lnTo>
                  <a:pt x="0" y="1262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286238" y="7996849"/>
            <a:ext cx="1178951" cy="282023"/>
          </a:xfrm>
          <a:custGeom>
            <a:avLst/>
            <a:gdLst/>
            <a:ahLst/>
            <a:cxnLst/>
            <a:rect l="l" t="t" r="r" b="b"/>
            <a:pathLst>
              <a:path w="1178951" h="282023">
                <a:moveTo>
                  <a:pt x="0" y="0"/>
                </a:moveTo>
                <a:lnTo>
                  <a:pt x="1178952" y="0"/>
                </a:lnTo>
                <a:lnTo>
                  <a:pt x="1178952" y="282023"/>
                </a:lnTo>
                <a:lnTo>
                  <a:pt x="0" y="282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31803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482421" y="5628608"/>
            <a:ext cx="1323159" cy="1323159"/>
          </a:xfrm>
          <a:custGeom>
            <a:avLst/>
            <a:gdLst/>
            <a:ahLst/>
            <a:cxnLst/>
            <a:rect l="l" t="t" r="r" b="b"/>
            <a:pathLst>
              <a:path w="1323159" h="1323159">
                <a:moveTo>
                  <a:pt x="0" y="0"/>
                </a:moveTo>
                <a:lnTo>
                  <a:pt x="1323158" y="0"/>
                </a:lnTo>
                <a:lnTo>
                  <a:pt x="1323158" y="1323159"/>
                </a:lnTo>
                <a:lnTo>
                  <a:pt x="0" y="13231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8728084" y="5902846"/>
            <a:ext cx="774682" cy="774682"/>
          </a:xfrm>
          <a:custGeom>
            <a:avLst/>
            <a:gdLst/>
            <a:ahLst/>
            <a:cxnLst/>
            <a:rect l="l" t="t" r="r" b="b"/>
            <a:pathLst>
              <a:path w="774682" h="774682">
                <a:moveTo>
                  <a:pt x="774682" y="0"/>
                </a:moveTo>
                <a:lnTo>
                  <a:pt x="0" y="0"/>
                </a:lnTo>
                <a:lnTo>
                  <a:pt x="0" y="774683"/>
                </a:lnTo>
                <a:lnTo>
                  <a:pt x="774682" y="774683"/>
                </a:lnTo>
                <a:lnTo>
                  <a:pt x="77468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75752" y="3771623"/>
            <a:ext cx="14336496" cy="1305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7"/>
              </a:lnSpc>
              <a:spcBef>
                <a:spcPct val="0"/>
              </a:spcBef>
            </a:pPr>
            <a:r>
              <a:rPr lang="en-US" sz="8395" spc="2207">
                <a:solidFill>
                  <a:srgbClr val="535454"/>
                </a:solidFill>
                <a:latin typeface="可画甜心体"/>
                <a:ea typeface="可画甜心体"/>
                <a:cs typeface="可画甜心体"/>
                <a:sym typeface="可画甜心体"/>
              </a:rPr>
              <a:t>謝謝大家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498542" y="7429500"/>
            <a:ext cx="479177" cy="1090489"/>
          </a:xfrm>
          <a:custGeom>
            <a:avLst/>
            <a:gdLst/>
            <a:ahLst/>
            <a:cxnLst/>
            <a:rect l="l" t="t" r="r" b="b"/>
            <a:pathLst>
              <a:path w="738550" h="1680759">
                <a:moveTo>
                  <a:pt x="0" y="0"/>
                </a:moveTo>
                <a:lnTo>
                  <a:pt x="738550" y="0"/>
                </a:lnTo>
                <a:lnTo>
                  <a:pt x="738550" y="1680759"/>
                </a:lnTo>
                <a:lnTo>
                  <a:pt x="0" y="1680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28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348</Words>
  <Application>Microsoft Office PowerPoint</Application>
  <PresentationFormat>自訂</PresentationFormat>
  <Paragraphs>142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微軟正黑體</vt:lpstr>
      <vt:lpstr>新細明體</vt:lpstr>
      <vt:lpstr>Calibri</vt:lpstr>
      <vt:lpstr>Arial</vt:lpstr>
      <vt:lpstr>可画甜心体</vt:lpstr>
      <vt:lpstr>Press Start 2P</vt:lpstr>
      <vt:lpstr>Arcade Gamer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Gray Modern Pixel Dino Trivia Game Night Presentation</dc:title>
  <cp:lastModifiedBy>User</cp:lastModifiedBy>
  <cp:revision>10</cp:revision>
  <dcterms:created xsi:type="dcterms:W3CDTF">2006-08-16T00:00:00Z</dcterms:created>
  <dcterms:modified xsi:type="dcterms:W3CDTF">2025-12-19T07:56:59Z</dcterms:modified>
  <dc:identifier>DAG76y93UIg</dc:identifier>
</cp:coreProperties>
</file>